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7" r:id="rId10"/>
    <p:sldId id="263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Pretendard Bold" panose="020B0604020202020204" charset="-127"/>
      <p:bold r:id="rId16"/>
    </p:embeddedFont>
    <p:embeddedFont>
      <p:font typeface="Pretendard Light" panose="020B0604020202020204" charset="-127"/>
      <p:regular r:id="rId17"/>
    </p:embeddedFont>
    <p:embeddedFont>
      <p:font typeface="Pretendard Medium" panose="020B0604020202020204" charset="-127"/>
      <p:bold r:id="rId18"/>
    </p:embeddedFont>
    <p:embeddedFont>
      <p:font typeface="Pretendard Regular" panose="020B060402020202020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8" y="4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708A1-7863-423E-86D3-A2D13C20DCD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DA274-551B-415D-9225-DCEAEC1A3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2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9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DA274-551B-415D-9225-DCEAEC1A37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8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69900"/>
            <a:ext cx="17335500" cy="933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1968500"/>
            <a:ext cx="1193800" cy="113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78450" y="6959600"/>
            <a:ext cx="75438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1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1</a:t>
            </a:r>
            <a:r>
              <a:rPr lang="ko-KR" sz="2800" b="1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조</a:t>
            </a:r>
          </a:p>
          <a:p>
            <a:pPr lvl="0" algn="ctr">
              <a:lnSpc>
                <a:spcPct val="126160"/>
              </a:lnSpc>
            </a:pP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강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태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455660">
                    <a:alpha val="60000"/>
                  </a:srgbClr>
                </a:solidFill>
                <a:ea typeface="Pretendard Regular"/>
              </a:rPr>
              <a:t>욱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김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남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455660">
                    <a:alpha val="60000"/>
                  </a:srgbClr>
                </a:solidFill>
                <a:ea typeface="Pretendard Regular"/>
              </a:rPr>
              <a:t>희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박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세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연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   |   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이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주</a:t>
            </a:r>
            <a:r>
              <a:rPr lang="en-US" sz="2800" b="0" i="0" u="none" strike="noStrike" dirty="0">
                <a:solidFill>
                  <a:srgbClr val="45566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455660">
                    <a:alpha val="60000"/>
                  </a:srgbClr>
                </a:solidFill>
                <a:ea typeface="Pretendard Regular"/>
              </a:rPr>
              <a:t>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900" y="3606800"/>
            <a:ext cx="173355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7600" b="0" i="0" u="none" strike="noStrike" spc="-100" dirty="0">
                <a:solidFill>
                  <a:srgbClr val="102E58"/>
                </a:solidFill>
                <a:ea typeface="Pretendard Bold"/>
              </a:rPr>
              <a:t>주거</a:t>
            </a:r>
            <a:r>
              <a:rPr lang="ko-KR" altLang="en-US" sz="7600" spc="-100" dirty="0">
                <a:solidFill>
                  <a:srgbClr val="102E58"/>
                </a:solidFill>
                <a:ea typeface="Pretendard Bold"/>
              </a:rPr>
              <a:t>환경 예측 기반</a:t>
            </a:r>
            <a:endParaRPr lang="en-US" altLang="ko-KR" sz="7600" spc="-100" dirty="0">
              <a:solidFill>
                <a:srgbClr val="102E58"/>
              </a:solidFill>
              <a:ea typeface="Pretendard Bold"/>
            </a:endParaRPr>
          </a:p>
          <a:p>
            <a:pPr algn="ctr">
              <a:lnSpc>
                <a:spcPct val="107899"/>
              </a:lnSpc>
            </a:pPr>
            <a:r>
              <a:rPr lang="en-US" altLang="ko-KR" sz="7600" spc="-100" dirty="0">
                <a:solidFill>
                  <a:srgbClr val="102E58"/>
                </a:solidFill>
                <a:ea typeface="Pretendard Bold"/>
              </a:rPr>
              <a:t>MZ</a:t>
            </a:r>
            <a:r>
              <a:rPr lang="ko-KR" altLang="en-US" sz="7600" spc="-100" dirty="0">
                <a:solidFill>
                  <a:srgbClr val="102E58"/>
                </a:solidFill>
                <a:ea typeface="Pretendard Bold"/>
              </a:rPr>
              <a:t>세대</a:t>
            </a:r>
            <a:r>
              <a:rPr lang="en-US" altLang="ko-KR" sz="7600" spc="-100" dirty="0">
                <a:solidFill>
                  <a:srgbClr val="102E58"/>
                </a:solidFill>
                <a:ea typeface="Pretendard Bold"/>
              </a:rPr>
              <a:t> </a:t>
            </a:r>
            <a:r>
              <a:rPr lang="ko-KR" sz="7600" b="0" i="0" u="none" strike="noStrike" spc="-100" dirty="0">
                <a:solidFill>
                  <a:srgbClr val="000000"/>
                </a:solidFill>
                <a:ea typeface="Pretendard Bold"/>
              </a:rPr>
              <a:t>맞춤</a:t>
            </a:r>
            <a:r>
              <a:rPr lang="ko-KR" altLang="en-US" sz="7600" b="0" i="0" u="none" strike="noStrike" spc="-100" dirty="0">
                <a:solidFill>
                  <a:srgbClr val="000000"/>
                </a:solidFill>
                <a:ea typeface="Pretendard Bold"/>
              </a:rPr>
              <a:t>형 지역 정보</a:t>
            </a:r>
            <a:r>
              <a:rPr lang="en-US" sz="7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600" b="0" i="0" u="none" strike="noStrike" spc="-100" dirty="0">
                <a:solidFill>
                  <a:srgbClr val="000000"/>
                </a:solidFill>
                <a:ea typeface="Pretendard Bold"/>
              </a:rPr>
              <a:t>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887200" y="4914900"/>
            <a:ext cx="5130800" cy="2540000"/>
            <a:chOff x="11887200" y="5016500"/>
            <a:chExt cx="5130800" cy="2540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38000" y="5016500"/>
              <a:ext cx="5029200" cy="2540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325350" y="6045200"/>
              <a:ext cx="4254500" cy="1257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등기부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등본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등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부동산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관련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서류에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대해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주의할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점과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중요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포인트를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 </a:t>
              </a:r>
            </a:p>
            <a:p>
              <a:pPr lvl="0" algn="ctr">
                <a:lnSpc>
                  <a:spcPct val="120350"/>
                </a:lnSpc>
              </a:pP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자세하게</a:t>
              </a:r>
              <a:r>
                <a:rPr lang="en-US" sz="23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>
                  <a:solidFill>
                    <a:srgbClr val="455660"/>
                  </a:solidFill>
                  <a:ea typeface="Pretendard Light"/>
                </a:rPr>
                <a:t>안내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87200" y="5283200"/>
              <a:ext cx="5130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각종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서류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내용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정리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70000" y="4914900"/>
            <a:ext cx="5130800" cy="2540000"/>
            <a:chOff x="1270000" y="5016500"/>
            <a:chExt cx="5130800" cy="2540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5016500"/>
              <a:ext cx="5029200" cy="25400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41450" y="6045200"/>
              <a:ext cx="4787900" cy="1257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판례와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법률에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근거하여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임대차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계약서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등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계약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사항과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관련하여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주의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할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점을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안내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0" y="5334000"/>
              <a:ext cx="5130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계약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관련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주의사항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4950" y="4914900"/>
            <a:ext cx="5118100" cy="2540000"/>
            <a:chOff x="6591300" y="5016500"/>
            <a:chExt cx="5118100" cy="2540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5750" y="5016500"/>
              <a:ext cx="5029200" cy="25400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7029450" y="6273800"/>
              <a:ext cx="4241800" cy="838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주거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관련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문제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발생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시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대처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방안에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대한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자문</a:t>
              </a:r>
              <a:r>
                <a:rPr lang="en-US" sz="2300" b="0" i="0" u="none" strike="noStrike" dirty="0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제공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591300" y="5334000"/>
              <a:ext cx="51181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주거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관련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법률</a:t>
              </a:r>
              <a:r>
                <a:rPr lang="en-US" sz="4000" b="0" i="0" u="none" strike="noStrike" dirty="0">
                  <a:solidFill>
                    <a:srgbClr val="102E58"/>
                  </a:solidFill>
                  <a:latin typeface="Pretendard Bold"/>
                </a:rPr>
                <a:t> </a:t>
              </a:r>
              <a:r>
                <a:rPr lang="ko-KR" sz="4000" b="0" i="0" u="none" strike="noStrike" dirty="0">
                  <a:solidFill>
                    <a:srgbClr val="102E58"/>
                  </a:solidFill>
                  <a:ea typeface="Pretendard Bold"/>
                </a:rPr>
                <a:t>정보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65900" y="635000"/>
            <a:ext cx="5156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핵심기술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4500" y="8191500"/>
            <a:ext cx="1742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주거와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관련한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각종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서류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설명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법률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자문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spc="100" dirty="0">
                <a:solidFill>
                  <a:srgbClr val="FFFFFF"/>
                </a:solidFill>
                <a:latin typeface="Pretendard Medium"/>
              </a:rPr>
              <a:t>11</a:t>
            </a:r>
            <a:endParaRPr lang="en-US" sz="22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21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2679700"/>
            <a:ext cx="6299200" cy="1397000"/>
          </a:xfrm>
          <a:prstGeom prst="rect">
            <a:avLst/>
          </a:prstGeom>
        </p:spPr>
      </p:pic>
      <p:sp>
        <p:nvSpPr>
          <p:cNvPr id="22" name="TextBox 14"/>
          <p:cNvSpPr txBox="1"/>
          <p:nvPr/>
        </p:nvSpPr>
        <p:spPr>
          <a:xfrm>
            <a:off x="6537325" y="2997200"/>
            <a:ext cx="52133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4000" dirty="0">
                <a:solidFill>
                  <a:schemeClr val="bg1"/>
                </a:solidFill>
                <a:ea typeface="Pretendard Bold"/>
              </a:rPr>
              <a:t>부동산 계약서 자문</a:t>
            </a:r>
            <a:endParaRPr lang="en-US" altLang="ko-KR" sz="4000" dirty="0">
              <a:solidFill>
                <a:schemeClr val="bg1"/>
              </a:solidFill>
              <a:ea typeface="Pretendard Bold"/>
            </a:endParaRPr>
          </a:p>
          <a:p>
            <a:pPr algn="ctr">
              <a:lnSpc>
                <a:spcPct val="124499"/>
              </a:lnSpc>
            </a:pPr>
            <a:r>
              <a:rPr lang="ko-KR" altLang="en-US" sz="4000" dirty="0" err="1">
                <a:solidFill>
                  <a:schemeClr val="bg1"/>
                </a:solidFill>
                <a:ea typeface="Pretendard Bold"/>
              </a:rPr>
              <a:t>생성형</a:t>
            </a:r>
            <a:r>
              <a:rPr lang="ko-KR" altLang="en-US" sz="4000" dirty="0">
                <a:solidFill>
                  <a:schemeClr val="bg1"/>
                </a:solidFill>
                <a:ea typeface="Pretendard Bold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ea typeface="Pretendard Bold"/>
              </a:rPr>
              <a:t>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82700" y="6146800"/>
            <a:ext cx="15735300" cy="300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82700" y="2679700"/>
            <a:ext cx="15735300" cy="300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350000"/>
            <a:ext cx="527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2882900"/>
            <a:ext cx="5270500" cy="261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00" y="85979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473200" y="62992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00" y="51308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473200" y="2832100"/>
            <a:ext cx="495300" cy="406400"/>
          </a:xfrm>
          <a:prstGeom prst="rect">
            <a:avLst/>
          </a:prstGeom>
          <a:effectLst>
            <a:outerShdw dist="63262" dir="13500000">
              <a:srgbClr val="FFFFFF">
                <a:alpha val="10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7315200" y="6515100"/>
            <a:ext cx="575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경제적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측면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5200" y="4064000"/>
            <a:ext cx="8470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부동산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정보의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손쉬운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이해와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활용으로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정보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격차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해소</a:t>
            </a:r>
          </a:p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부동산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관련지식에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낯선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청년들의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부담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감소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200" y="3048000"/>
            <a:ext cx="575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사회적</a:t>
            </a:r>
            <a:r>
              <a:rPr lang="en-US" sz="40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102E58"/>
                </a:solidFill>
                <a:ea typeface="Pretendard Bold"/>
              </a:rPr>
              <a:t>측면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기대효과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0" y="7518400"/>
            <a:ext cx="8470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주거불안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해소를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통한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사회적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비용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절감</a:t>
            </a:r>
          </a:p>
          <a:p>
            <a:pPr marL="342900" lvl="0" indent="-342900" algn="l">
              <a:lnSpc>
                <a:spcPct val="150230"/>
              </a:lnSpc>
              <a:buClr>
                <a:srgbClr val="45566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청년들의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자립기반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확립으로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부동산시장</a:t>
            </a:r>
            <a:r>
              <a:rPr lang="en-US" sz="2500" b="0" i="0" u="none" strike="noStrike" dirty="0">
                <a:solidFill>
                  <a:srgbClr val="45566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455660"/>
                </a:solidFill>
                <a:ea typeface="Pretendard Regular"/>
              </a:rPr>
              <a:t>활성화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FFFFFF"/>
                </a:solidFill>
                <a:latin typeface="Pretendard Medium"/>
              </a:rPr>
              <a:t>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4700"/>
            <a:ext cx="17335500" cy="777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 dirty="0" err="1">
                <a:solidFill>
                  <a:srgbClr val="102E58"/>
                </a:solidFill>
                <a:ea typeface="Pretendard Bold"/>
              </a:rPr>
              <a:t>업무분장표</a:t>
            </a:r>
            <a:endParaRPr lang="ko-KR" sz="6000" b="0" i="0" u="none" strike="noStrike" spc="-100" dirty="0">
              <a:solidFill>
                <a:srgbClr val="102E58"/>
              </a:solidFill>
              <a:ea typeface="Pretendard Bold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308100" y="3289300"/>
            <a:ext cx="3416300" cy="5283200"/>
            <a:chOff x="1308100" y="3048000"/>
            <a:chExt cx="3416300" cy="5283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3200" y="3048000"/>
              <a:ext cx="3086100" cy="5283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4300" y="4305300"/>
              <a:ext cx="3263900" cy="26162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100" y="6946900"/>
              <a:ext cx="3416300" cy="13081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422400" y="32893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>
                  <a:solidFill>
                    <a:srgbClr val="FFFFFF"/>
                  </a:solidFill>
                  <a:ea typeface="Pretendard Bold"/>
                </a:rPr>
                <a:t>강태욱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31950" y="4673600"/>
              <a:ext cx="2768600" cy="977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주거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거래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데이터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분석</a:t>
              </a: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주택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가격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결정의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내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/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외부적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요인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관련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데이터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54150" y="72517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이사 타이밍 </a:t>
              </a:r>
              <a:r>
                <a:rPr lang="ko-KR" altLang="en-US" sz="2100" dirty="0">
                  <a:solidFill>
                    <a:srgbClr val="102E58"/>
                  </a:solidFill>
                  <a:ea typeface="Pretendard Bold"/>
                </a:rPr>
                <a:t>추천 서비스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308600" y="3289300"/>
            <a:ext cx="3594100" cy="5283200"/>
            <a:chOff x="5334000" y="3048000"/>
            <a:chExt cx="3594100" cy="5283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8000" y="3048000"/>
              <a:ext cx="3086100" cy="5283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300" y="4305300"/>
              <a:ext cx="3365500" cy="2616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000" y="6946900"/>
              <a:ext cx="3594100" cy="13081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5537200" y="32893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>
                  <a:solidFill>
                    <a:srgbClr val="FFFFFF"/>
                  </a:solidFill>
                  <a:ea typeface="Pretendard Bold"/>
                </a:rPr>
                <a:t>김남희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46750" y="4673600"/>
              <a:ext cx="27686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주거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관련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정책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데이터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수집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568950" y="72517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지도 시각화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486900" y="3289300"/>
            <a:ext cx="3378200" cy="5283200"/>
            <a:chOff x="9474200" y="3060700"/>
            <a:chExt cx="3378200" cy="52832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0250" y="3060700"/>
              <a:ext cx="3086100" cy="52832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0400" y="4318000"/>
              <a:ext cx="3225800" cy="26162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74200" y="6959600"/>
              <a:ext cx="3378200" cy="13081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9569450" y="33020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>
                  <a:solidFill>
                    <a:srgbClr val="FFFFFF"/>
                  </a:solidFill>
                  <a:ea typeface="Pretendard Bold"/>
                </a:rPr>
                <a:t>박세연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779000" y="4673600"/>
              <a:ext cx="27686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임대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주택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정보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데이터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수집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601200" y="72644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100" b="0" i="0" u="none" strike="noStrike" dirty="0">
                  <a:solidFill>
                    <a:srgbClr val="102E58"/>
                  </a:solidFill>
                  <a:ea typeface="Pretendard Bold"/>
                </a:rPr>
                <a:t>(</a:t>
              </a: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청년 여성 대상</a:t>
              </a:r>
              <a:r>
                <a:rPr lang="en-US" altLang="ko-KR" sz="2100" b="0" i="0" u="none" strike="noStrike" dirty="0">
                  <a:solidFill>
                    <a:srgbClr val="102E58"/>
                  </a:solidFill>
                  <a:ea typeface="Pretendard Bold"/>
                </a:rPr>
                <a:t>)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안전지수 분석 및 예측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449300" y="3289300"/>
            <a:ext cx="3479800" cy="5283200"/>
            <a:chOff x="13449300" y="3060700"/>
            <a:chExt cx="3479800" cy="52832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46150" y="3060700"/>
              <a:ext cx="3086100" cy="52832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449300" y="4318000"/>
              <a:ext cx="3479800" cy="26162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500100" y="6959600"/>
              <a:ext cx="3378200" cy="13081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3595350" y="3302000"/>
              <a:ext cx="31877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3800" b="0" i="0" u="none" strike="noStrike">
                  <a:solidFill>
                    <a:srgbClr val="FFFFFF"/>
                  </a:solidFill>
                  <a:ea typeface="Pretendard Bold"/>
                </a:rPr>
                <a:t>이주현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04900" y="4635500"/>
              <a:ext cx="2768600" cy="977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선호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지역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분석에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필요한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요인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분석</a:t>
              </a:r>
            </a:p>
            <a:p>
              <a:pPr marL="342900" lvl="0" indent="-342900" algn="l">
                <a:lnSpc>
                  <a:spcPct val="120350"/>
                </a:lnSpc>
                <a:buClr>
                  <a:srgbClr val="455660"/>
                </a:buClr>
                <a:buFont typeface="Arial"/>
                <a:buChar char="●"/>
              </a:pP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법률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자문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</a:t>
              </a:r>
              <a:r>
                <a:rPr lang="ko-KR" sz="1800" b="0" i="0" u="none" strike="noStrike">
                  <a:solidFill>
                    <a:srgbClr val="455660"/>
                  </a:solidFill>
                  <a:ea typeface="Pretendard Light"/>
                </a:rPr>
                <a:t>생성형</a:t>
              </a:r>
              <a:r>
                <a:rPr lang="en-US" sz="1800" b="0" i="0" u="none" strike="noStrike">
                  <a:solidFill>
                    <a:srgbClr val="455660"/>
                  </a:solidFill>
                  <a:latin typeface="Pretendard Light"/>
                </a:rPr>
                <a:t> AI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627100" y="7264400"/>
              <a:ext cx="31242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100" b="0" i="0" u="none" strike="noStrike" dirty="0">
                  <a:solidFill>
                    <a:srgbClr val="102E58"/>
                  </a:solidFill>
                  <a:ea typeface="Pretendard Bold"/>
                </a:rPr>
                <a:t>선호 지역 추천</a:t>
              </a:r>
              <a:endParaRPr lang="ko-KR" sz="21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FFFFFF"/>
                </a:solidFill>
                <a:latin typeface="Pretendard Medium"/>
              </a:rPr>
              <a:t>13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1430000" y="419100"/>
            <a:ext cx="6553200" cy="18288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txBody>
          <a:bodyPr lIns="0" tIns="0" rIns="0" bIns="0" rtlCol="0" anchor="ctr"/>
          <a:lstStyle/>
          <a:p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업무분장 서비스 섞지 말고 </a:t>
            </a:r>
            <a:r>
              <a:rPr lang="en-US" altLang="ko-KR" sz="2500" dirty="0">
                <a:solidFill>
                  <a:srgbClr val="FF0000"/>
                </a:solidFill>
                <a:ea typeface="Pretendard Bold"/>
              </a:rPr>
              <a:t>1</a:t>
            </a:r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인</a:t>
            </a:r>
            <a:r>
              <a:rPr lang="en-US" altLang="ko-KR" sz="2500" dirty="0">
                <a:solidFill>
                  <a:srgbClr val="FF0000"/>
                </a:solidFill>
                <a:ea typeface="Pretendard Bold"/>
              </a:rPr>
              <a:t>1</a:t>
            </a:r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서비스</a:t>
            </a:r>
            <a:r>
              <a:rPr lang="en-US" altLang="ko-KR" sz="2500" dirty="0">
                <a:solidFill>
                  <a:srgbClr val="FF0000"/>
                </a:solidFill>
                <a:ea typeface="Pretendard Bold"/>
              </a:rPr>
              <a:t>!!!!!!!!!!!(</a:t>
            </a:r>
            <a:r>
              <a:rPr lang="ko-KR" altLang="en-US" sz="2500" dirty="0" err="1">
                <a:solidFill>
                  <a:srgbClr val="FF0000"/>
                </a:solidFill>
                <a:ea typeface="Pretendard Bold"/>
              </a:rPr>
              <a:t>한사람이</a:t>
            </a:r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 데이터를 </a:t>
            </a:r>
            <a:r>
              <a:rPr lang="ko-KR" altLang="en-US" sz="2500" dirty="0" err="1">
                <a:solidFill>
                  <a:srgbClr val="FF0000"/>
                </a:solidFill>
                <a:ea typeface="Pretendard Bold"/>
              </a:rPr>
              <a:t>내려받고</a:t>
            </a:r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 분석</a:t>
            </a:r>
            <a:r>
              <a:rPr lang="en-US" altLang="ko-KR" sz="2500" dirty="0">
                <a:solidFill>
                  <a:srgbClr val="FF0000"/>
                </a:solidFill>
                <a:ea typeface="Pretendard Bold"/>
              </a:rPr>
              <a:t>, </a:t>
            </a:r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예측</a:t>
            </a:r>
            <a:r>
              <a:rPr lang="en-US" altLang="ko-KR" sz="2500" dirty="0">
                <a:solidFill>
                  <a:srgbClr val="FF0000"/>
                </a:solidFill>
                <a:ea typeface="Pretendard Bold"/>
              </a:rPr>
              <a:t>)</a:t>
            </a:r>
          </a:p>
          <a:p>
            <a:r>
              <a:rPr lang="ko-KR" altLang="en-US" sz="2500" dirty="0">
                <a:solidFill>
                  <a:srgbClr val="FF0000"/>
                </a:solidFill>
                <a:ea typeface="Pretendard Bold"/>
              </a:rPr>
              <a:t>연관성은 완전 나중에 그 전에는 </a:t>
            </a:r>
            <a:r>
              <a:rPr lang="ko-KR" altLang="en-US" sz="2500" dirty="0" err="1">
                <a:solidFill>
                  <a:srgbClr val="FF0000"/>
                </a:solidFill>
                <a:ea typeface="Pretendard Bold"/>
              </a:rPr>
              <a:t>신경쓰지마</a:t>
            </a:r>
            <a:endParaRPr lang="ko-KR" altLang="en-US" sz="2500" dirty="0">
              <a:solidFill>
                <a:srgbClr val="FF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4700" y="461645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감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사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합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니</a:t>
            </a:r>
            <a:r>
              <a:rPr lang="en-US" sz="6000" b="0" i="0" u="none" strike="noStrike" spc="-100" dirty="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02E58"/>
                </a:solidFill>
                <a:ea typeface="Pretendard Bold"/>
              </a:rPr>
              <a:t>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40000" flipV="1">
            <a:off x="14566900" y="4267200"/>
            <a:ext cx="2159000" cy="215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60000">
            <a:off x="11315700" y="4267200"/>
            <a:ext cx="21590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40000" flipV="1">
            <a:off x="8064500" y="4267200"/>
            <a:ext cx="21463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60000">
            <a:off x="4813300" y="4267200"/>
            <a:ext cx="21590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40000" flipV="1">
            <a:off x="1562100" y="4267200"/>
            <a:ext cx="21590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600" y="4508500"/>
            <a:ext cx="16256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4813300"/>
            <a:ext cx="1041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06600" y="5892800"/>
            <a:ext cx="45339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257800" y="5892800"/>
            <a:ext cx="45339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509000" y="5892800"/>
            <a:ext cx="45339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760200" y="5892800"/>
            <a:ext cx="45339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4533900"/>
            <a:ext cx="1625600" cy="162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4762500"/>
            <a:ext cx="9017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787900"/>
            <a:ext cx="1143000" cy="1130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3891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업무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분장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431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252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기대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919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40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핵심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407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228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개발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목표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600" y="6654800"/>
            <a:ext cx="2527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기획</a:t>
            </a:r>
            <a:r>
              <a:rPr lang="en-US" sz="3100" b="0" i="0" u="none" strike="noStrike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102E58"/>
                </a:solidFill>
                <a:ea typeface="Pretendard Bold"/>
              </a:rPr>
              <a:t>의도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5600" y="3632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100">
                <a:solidFill>
                  <a:srgbClr val="99B3C8"/>
                </a:solidFill>
                <a:latin typeface="Pretendard Bold"/>
              </a:rPr>
              <a:t>STEP 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목차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5918200"/>
            <a:ext cx="16192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0100" y="5918200"/>
            <a:ext cx="6540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800" y="7353300"/>
            <a:ext cx="1752600" cy="175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600" y="7353300"/>
            <a:ext cx="1752600" cy="1752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기획의도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8953500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34852" y="5213350"/>
            <a:ext cx="432454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&lt;2020 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통계로 보는 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1</a:t>
            </a:r>
            <a:r>
              <a:rPr lang="ko-KR" altLang="en-US" sz="1600" dirty="0" err="1">
                <a:solidFill>
                  <a:srgbClr val="455660"/>
                </a:solidFill>
                <a:ea typeface="Pretendard Light"/>
              </a:rPr>
              <a:t>인가구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&gt;, 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통계청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7"/>
          <a:stretch/>
        </p:blipFill>
        <p:spPr bwMode="auto">
          <a:xfrm>
            <a:off x="3032125" y="6094025"/>
            <a:ext cx="3346450" cy="276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18"/>
          <p:cNvSpPr txBox="1"/>
          <p:nvPr/>
        </p:nvSpPr>
        <p:spPr>
          <a:xfrm>
            <a:off x="10344150" y="8953500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0"/>
          <a:stretch/>
        </p:blipFill>
        <p:spPr bwMode="auto">
          <a:xfrm>
            <a:off x="11878072" y="6127737"/>
            <a:ext cx="3675857" cy="279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7531100" y="4318000"/>
            <a:ext cx="3225800" cy="32258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102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43850" y="5270500"/>
            <a:ext cx="250825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4400" b="0" i="0" u="none" strike="noStrike" spc="100" dirty="0">
                <a:solidFill>
                  <a:srgbClr val="102E58"/>
                </a:solidFill>
                <a:ea typeface="Pretendard Bold"/>
              </a:rPr>
              <a:t>청년 주거 실태</a:t>
            </a:r>
            <a:endParaRPr lang="ko-KR" sz="4400" b="0" i="0" u="none" strike="noStrike" spc="100" dirty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821" y="2743200"/>
            <a:ext cx="4568379" cy="228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bitcamp\Pictures\Screenshots\스크린샷 2024-07-12 13072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1" y="2800299"/>
            <a:ext cx="2490290" cy="23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5"/>
          <p:cNvSpPr txBox="1"/>
          <p:nvPr/>
        </p:nvSpPr>
        <p:spPr>
          <a:xfrm>
            <a:off x="11029848" y="5270500"/>
            <a:ext cx="1624807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sz="1600" dirty="0">
                <a:solidFill>
                  <a:srgbClr val="455660"/>
                </a:solidFill>
                <a:ea typeface="Pretendard Light"/>
              </a:rPr>
              <a:t> </a:t>
            </a:r>
            <a:r>
              <a:rPr lang="ko-KR" altLang="en-US" sz="1600" dirty="0" err="1">
                <a:solidFill>
                  <a:srgbClr val="455660"/>
                </a:solidFill>
                <a:ea typeface="Pretendard Light"/>
              </a:rPr>
              <a:t>여성가족부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00401" y="6756400"/>
            <a:ext cx="914399" cy="2101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"/>
          <a:stretch/>
        </p:blipFill>
        <p:spPr bwMode="auto">
          <a:xfrm>
            <a:off x="3133725" y="2743200"/>
            <a:ext cx="2997804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8"/>
          <p:cNvSpPr txBox="1"/>
          <p:nvPr/>
        </p:nvSpPr>
        <p:spPr>
          <a:xfrm>
            <a:off x="1333500" y="5324475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1600" dirty="0">
                <a:solidFill>
                  <a:srgbClr val="455660"/>
                </a:solidFill>
                <a:ea typeface="Pretendard Light"/>
              </a:rPr>
              <a:t>▲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16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16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1600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2801" y="3126539"/>
            <a:ext cx="914399" cy="2101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200">
                <a:solidFill>
                  <a:srgbClr val="102E58"/>
                </a:solidFill>
                <a:ea typeface="Pretendard Bold"/>
              </a:rPr>
              <a:t>기획의도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3350761" y="8253185"/>
            <a:ext cx="391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102E58"/>
                </a:solidFill>
                <a:ea typeface="Pretendard Bold"/>
              </a:rPr>
              <a:t>주거환경 만족도 차이</a:t>
            </a:r>
            <a:endParaRPr lang="ko-KR" sz="28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11308330" y="8253185"/>
            <a:ext cx="379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800" b="0" i="0" u="none" strike="noStrike" dirty="0">
                <a:solidFill>
                  <a:srgbClr val="102E58"/>
                </a:solidFill>
                <a:ea typeface="Pretendard Bold"/>
              </a:rPr>
              <a:t>현재 거주주택 상태 평가</a:t>
            </a:r>
            <a:endParaRPr lang="ko-KR" sz="28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19290" r="2278"/>
          <a:stretch/>
        </p:blipFill>
        <p:spPr bwMode="auto">
          <a:xfrm>
            <a:off x="2334761" y="3016250"/>
            <a:ext cx="5943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18"/>
          <p:cNvSpPr txBox="1"/>
          <p:nvPr/>
        </p:nvSpPr>
        <p:spPr>
          <a:xfrm>
            <a:off x="5772150" y="7312025"/>
            <a:ext cx="6743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&lt;2022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년 청년 삶 실태조사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&gt;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 국무조정실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.</a:t>
            </a:r>
            <a:r>
              <a:rPr lang="ko-KR" altLang="en-US" sz="2000" dirty="0">
                <a:solidFill>
                  <a:srgbClr val="455660"/>
                </a:solidFill>
                <a:ea typeface="Pretendard Light"/>
              </a:rPr>
              <a:t>한국보건사회연구원</a:t>
            </a:r>
            <a:r>
              <a:rPr lang="en-US" altLang="ko-KR" sz="2000" dirty="0">
                <a:solidFill>
                  <a:srgbClr val="455660"/>
                </a:solidFill>
                <a:ea typeface="Pretendard Light"/>
              </a:rPr>
              <a:t> </a:t>
            </a:r>
            <a:endParaRPr lang="ko-KR" sz="2000" b="0" i="0" u="none" strike="noStrike" dirty="0">
              <a:solidFill>
                <a:srgbClr val="455660"/>
              </a:solidFill>
              <a:ea typeface="Pretendard Light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9"/>
          <a:stretch/>
        </p:blipFill>
        <p:spPr bwMode="auto">
          <a:xfrm>
            <a:off x="10287000" y="2985407"/>
            <a:ext cx="5839961" cy="40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59386" y="7137400"/>
            <a:ext cx="3924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68078" y="7175500"/>
            <a:ext cx="39243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84700" y="635000"/>
            <a:ext cx="9131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200">
                <a:solidFill>
                  <a:srgbClr val="102E58"/>
                </a:solidFill>
                <a:ea typeface="Pretendard Bold"/>
              </a:rPr>
              <a:t>개발</a:t>
            </a:r>
            <a:r>
              <a:rPr lang="en-US" sz="6000" b="0" i="0" u="none" strike="noStrike" spc="-200">
                <a:solidFill>
                  <a:srgbClr val="102E58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02E58"/>
                </a:solidFill>
                <a:ea typeface="Pretendard Bold"/>
              </a:rPr>
              <a:t>목표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62000" y="5545081"/>
            <a:ext cx="2665022" cy="3490969"/>
            <a:chOff x="611579" y="5545081"/>
            <a:chExt cx="2665022" cy="349096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090" y="5545081"/>
              <a:ext cx="2032000" cy="2044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11579" y="8097157"/>
              <a:ext cx="2665022" cy="9388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800" dirty="0">
                  <a:solidFill>
                    <a:srgbClr val="102E58"/>
                  </a:solidFill>
                  <a:ea typeface="Pretendard Bold"/>
                </a:rPr>
                <a:t>예측 기반</a:t>
              </a:r>
              <a:endParaRPr lang="en-US" altLang="ko-KR" sz="2800" dirty="0">
                <a:solidFill>
                  <a:srgbClr val="102E58"/>
                </a:solidFill>
                <a:ea typeface="Pretendard 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>
                  <a:solidFill>
                    <a:srgbClr val="102E58"/>
                  </a:solidFill>
                  <a:ea typeface="Pretendard Bold"/>
                </a:rPr>
                <a:t>선호 지역 추천</a:t>
              </a:r>
              <a:endParaRPr lang="ko-KR" sz="28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00" y="3695700"/>
            <a:ext cx="4876800" cy="635000"/>
          </a:xfrm>
          <a:prstGeom prst="rect">
            <a:avLst/>
          </a:prstGeom>
          <a:solidFill>
            <a:srgbClr val="102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31800" y="3009900"/>
            <a:ext cx="17424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dirty="0">
                <a:solidFill>
                  <a:srgbClr val="1C3860"/>
                </a:solidFill>
                <a:ea typeface="Pretendard Bold"/>
              </a:rPr>
              <a:t>서울시</a:t>
            </a:r>
            <a:r>
              <a:rPr lang="ko-KR" altLang="en-US" sz="3600" dirty="0">
                <a:solidFill>
                  <a:srgbClr val="1C3860"/>
                </a:solidFill>
                <a:ea typeface="Pretendard Bold"/>
              </a:rPr>
              <a:t>에 거주 예정인 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소재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청년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(19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세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 ~ 34</a:t>
            </a:r>
            <a:r>
              <a:rPr lang="ko-KR" sz="3600" b="0" i="0" u="none" strike="noStrike" dirty="0">
                <a:solidFill>
                  <a:srgbClr val="1C3860"/>
                </a:solidFill>
                <a:ea typeface="Pretendard Bold"/>
              </a:rPr>
              <a:t>세</a:t>
            </a:r>
            <a:r>
              <a:rPr lang="en-US" sz="3600" b="0" i="0" u="none" strike="noStrike" dirty="0">
                <a:solidFill>
                  <a:srgbClr val="1C3860"/>
                </a:solidFill>
                <a:latin typeface="Pretendard Bold"/>
              </a:rPr>
              <a:t>)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들을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위해</a:t>
            </a:r>
          </a:p>
          <a:p>
            <a:pPr lvl="0" algn="ctr">
              <a:lnSpc>
                <a:spcPct val="124499"/>
              </a:lnSpc>
            </a:pPr>
            <a:r>
              <a:rPr lang="en-US" sz="3600" b="1" i="0" u="none" strike="noStrike" dirty="0">
                <a:solidFill>
                  <a:srgbClr val="FFFFFF"/>
                </a:solidFill>
                <a:highlight>
                  <a:srgbClr val="102E58"/>
                </a:highlight>
                <a:latin typeface="Pretendard Medium"/>
              </a:rPr>
              <a:t> 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합리적인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주택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마련을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sz="3600" dirty="0">
                <a:solidFill>
                  <a:srgbClr val="455660"/>
                </a:solidFill>
                <a:ea typeface="Pretendard Medium"/>
              </a:rPr>
              <a:t>위한</a:t>
            </a:r>
            <a:r>
              <a:rPr lang="en-US" sz="3600" dirty="0">
                <a:solidFill>
                  <a:srgbClr val="455660"/>
                </a:solidFill>
                <a:ea typeface="Pretendard Medium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ea typeface="Pretendard Bold"/>
              </a:rPr>
              <a:t>주거 환경 예측 기반 </a:t>
            </a:r>
            <a:r>
              <a:rPr lang="ko-KR" sz="3600" dirty="0">
                <a:solidFill>
                  <a:schemeClr val="bg1"/>
                </a:solidFill>
                <a:ea typeface="Pretendard Bold"/>
              </a:rPr>
              <a:t>서비스</a:t>
            </a:r>
            <a:r>
              <a:rPr lang="en-US" sz="3600" b="1" i="0" u="none" strike="noStrike" dirty="0">
                <a:solidFill>
                  <a:srgbClr val="FFFFFF"/>
                </a:solidFill>
                <a:highlight>
                  <a:srgbClr val="102E58"/>
                </a:highlight>
                <a:latin typeface="Pretendard Medium"/>
              </a:rPr>
              <a:t> 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를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제공하고자</a:t>
            </a:r>
            <a:r>
              <a:rPr lang="en-US" sz="3600" b="0" i="0" u="none" strike="noStrike" dirty="0">
                <a:solidFill>
                  <a:srgbClr val="455660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455660"/>
                </a:solidFill>
                <a:ea typeface="Pretendard Medium"/>
              </a:rPr>
              <a:t>함</a:t>
            </a:r>
          </a:p>
        </p:txBody>
      </p:sp>
      <p:pic>
        <p:nvPicPr>
          <p:cNvPr id="2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60210" y="7137400"/>
            <a:ext cx="3924300" cy="25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225154" y="5579522"/>
            <a:ext cx="2794000" cy="3247431"/>
            <a:chOff x="11478109" y="5579522"/>
            <a:chExt cx="2794000" cy="3247431"/>
          </a:xfrm>
        </p:grpSpPr>
        <p:sp>
          <p:nvSpPr>
            <p:cNvPr id="9" name="TextBox 9"/>
            <p:cNvSpPr txBox="1"/>
            <p:nvPr/>
          </p:nvSpPr>
          <p:spPr>
            <a:xfrm>
              <a:off x="11478109" y="7886700"/>
              <a:ext cx="2794000" cy="9402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24499"/>
                </a:lnSpc>
              </a:pPr>
              <a:r>
                <a:rPr lang="ko-KR" altLang="en-US" sz="2800" dirty="0">
                  <a:solidFill>
                    <a:srgbClr val="102E58"/>
                  </a:solidFill>
                  <a:ea typeface="Pretendard Bold"/>
                </a:rPr>
                <a:t>제한된 가격에서</a:t>
              </a:r>
              <a:endParaRPr lang="en-US" altLang="ko-KR" sz="2800" dirty="0">
                <a:solidFill>
                  <a:srgbClr val="102E58"/>
                </a:solidFill>
                <a:ea typeface="Pretendard Bold"/>
              </a:endParaRPr>
            </a:p>
            <a:p>
              <a:pPr algn="ctr">
                <a:lnSpc>
                  <a:spcPct val="124499"/>
                </a:lnSpc>
              </a:pPr>
              <a:r>
                <a:rPr lang="ko-KR" altLang="en-US" sz="2800" dirty="0">
                  <a:solidFill>
                    <a:srgbClr val="102E58"/>
                  </a:solidFill>
                  <a:ea typeface="Pretendard Bold"/>
                </a:rPr>
                <a:t>선호 주거형태 추천</a:t>
              </a:r>
              <a:endParaRPr lang="en-US" sz="2800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27" name="Picture 3" descr="C:\Users\bitcamp\Desktop\Untitl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7200" y="5579522"/>
              <a:ext cx="1975818" cy="1975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14625567" y="5524691"/>
            <a:ext cx="2794000" cy="3518162"/>
            <a:chOff x="14791046" y="5524691"/>
            <a:chExt cx="2794000" cy="3518162"/>
          </a:xfrm>
        </p:grpSpPr>
        <p:sp>
          <p:nvSpPr>
            <p:cNvPr id="25" name="TextBox 9"/>
            <p:cNvSpPr txBox="1"/>
            <p:nvPr/>
          </p:nvSpPr>
          <p:spPr>
            <a:xfrm>
              <a:off x="14791046" y="8090353"/>
              <a:ext cx="2794000" cy="952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24499"/>
                </a:lnSpc>
              </a:pPr>
              <a:r>
                <a:rPr lang="ko-KR" altLang="en-US" sz="2800" dirty="0">
                  <a:solidFill>
                    <a:srgbClr val="102E58"/>
                  </a:solidFill>
                  <a:ea typeface="Pretendard Bold"/>
                </a:rPr>
                <a:t>부동산 계약서 자문</a:t>
              </a:r>
              <a:endParaRPr lang="en-US" altLang="ko-KR" sz="2800" dirty="0">
                <a:solidFill>
                  <a:srgbClr val="102E58"/>
                </a:solidFill>
                <a:ea typeface="Pretendard Bold"/>
              </a:endParaRPr>
            </a:p>
            <a:p>
              <a:pPr algn="ctr">
                <a:lnSpc>
                  <a:spcPct val="124499"/>
                </a:lnSpc>
              </a:pPr>
              <a:r>
                <a:rPr lang="ko-KR" altLang="en-US" sz="2800" dirty="0" err="1">
                  <a:solidFill>
                    <a:srgbClr val="102E58"/>
                  </a:solidFill>
                  <a:ea typeface="Pretendard Bold"/>
                </a:rPr>
                <a:t>생성형</a:t>
              </a:r>
              <a:r>
                <a:rPr lang="ko-KR" altLang="en-US" sz="2800" dirty="0">
                  <a:solidFill>
                    <a:srgbClr val="102E58"/>
                  </a:solidFill>
                  <a:ea typeface="Pretendard Bold"/>
                </a:rPr>
                <a:t> </a:t>
              </a:r>
              <a:r>
                <a:rPr lang="en-US" altLang="ko-KR" sz="2800" dirty="0">
                  <a:solidFill>
                    <a:srgbClr val="102E58"/>
                  </a:solidFill>
                  <a:ea typeface="Pretendard Bold"/>
                </a:rPr>
                <a:t>AI</a:t>
              </a:r>
              <a:endParaRPr lang="en-US" sz="2800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29" name="Picture 5" descr="C:\Users\bitcamp\Desktop\Untitled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5306" y="5524691"/>
              <a:ext cx="2085480" cy="208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utoShape 7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033434" y="5338144"/>
            <a:ext cx="3184896" cy="3704709"/>
            <a:chOff x="3901704" y="5338144"/>
            <a:chExt cx="3184896" cy="3704709"/>
          </a:xfrm>
        </p:grpSpPr>
        <p:sp>
          <p:nvSpPr>
            <p:cNvPr id="10" name="TextBox 10"/>
            <p:cNvSpPr txBox="1"/>
            <p:nvPr/>
          </p:nvSpPr>
          <p:spPr>
            <a:xfrm>
              <a:off x="3901704" y="8090353"/>
              <a:ext cx="3184896" cy="952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800" b="0" i="0" u="none" strike="noStrike" dirty="0">
                  <a:solidFill>
                    <a:srgbClr val="102E58"/>
                  </a:solidFill>
                  <a:ea typeface="Pretendard Bold"/>
                </a:rPr>
                <a:t>안전지수 분석 및 예측</a:t>
              </a:r>
              <a:endParaRPr lang="ko-KR" sz="28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  <p:pic>
          <p:nvPicPr>
            <p:cNvPr id="1032" name="Picture 8" descr="C:\Users\bitcamp\Desktop\Untitled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865" y="5338144"/>
              <a:ext cx="2458574" cy="2458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838700"/>
            <a:ext cx="5029200" cy="4813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613154" y="6057900"/>
            <a:ext cx="503555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지역 비교 분석을 통해 추출된 요인 활용</a:t>
            </a:r>
            <a:endParaRPr lang="en-US" altLang="ko-KR" sz="2300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서울시 행정 구역</a:t>
            </a:r>
            <a:r>
              <a:rPr lang="en-US" altLang="ko-KR" sz="2300" dirty="0">
                <a:solidFill>
                  <a:srgbClr val="455660"/>
                </a:solidFill>
                <a:ea typeface="Pretendard Light"/>
              </a:rPr>
              <a:t>(</a:t>
            </a: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전입 인구 많은 구 제외</a:t>
            </a:r>
            <a:r>
              <a:rPr lang="en-US" altLang="ko-KR" sz="2300" dirty="0">
                <a:solidFill>
                  <a:srgbClr val="455660"/>
                </a:solidFill>
                <a:ea typeface="Pretendard Light"/>
              </a:rPr>
              <a:t>)</a:t>
            </a: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의 전입 인구 증가 요인들의 추세를 예측하여 이후에 청년들이 선호할 만한 잠재 지역 추출</a:t>
            </a: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84950" y="4991100"/>
            <a:ext cx="511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102E58"/>
                </a:solidFill>
                <a:ea typeface="Pretendard Bold"/>
              </a:rPr>
              <a:t>선호 지역 후보 추출</a:t>
            </a:r>
            <a:endParaRPr lang="ko-KR" sz="40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38700"/>
            <a:ext cx="5029200" cy="487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14450" y="5905500"/>
            <a:ext cx="5035550" cy="358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국내인구이동통계를 활용하여 순이동자수가 많은 구와 적은 구를 비교하여 분석</a:t>
            </a:r>
            <a:endParaRPr lang="en-US" altLang="ko-KR" sz="2300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상가 규모</a:t>
            </a:r>
            <a:r>
              <a:rPr lang="en-US" altLang="ko-KR" sz="2300" b="0" i="0" u="none" strike="noStrike" dirty="0">
                <a:solidFill>
                  <a:srgbClr val="455660"/>
                </a:solidFill>
                <a:ea typeface="Pretendard Light"/>
              </a:rPr>
              <a:t>, </a:t>
            </a: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종류</a:t>
            </a:r>
            <a:r>
              <a:rPr lang="en-US" altLang="ko-KR" sz="2300" b="0" i="0" u="none" strike="noStrike" dirty="0">
                <a:solidFill>
                  <a:srgbClr val="455660"/>
                </a:solidFill>
                <a:ea typeface="Pretendard Light"/>
              </a:rPr>
              <a:t>, </a:t>
            </a: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유동 인구</a:t>
            </a:r>
            <a:r>
              <a:rPr lang="en-US" altLang="ko-KR" sz="2300" b="0" i="0" u="none" strike="noStrike" dirty="0">
                <a:solidFill>
                  <a:srgbClr val="455660"/>
                </a:solidFill>
                <a:ea typeface="Pretendard Light"/>
              </a:rPr>
              <a:t>, </a:t>
            </a: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지하철 및 버스 </a:t>
            </a: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정거장의 수와 거리 정보</a:t>
            </a:r>
            <a:r>
              <a:rPr lang="en-US" altLang="ko-KR" sz="2300" dirty="0">
                <a:solidFill>
                  <a:srgbClr val="455660"/>
                </a:solidFill>
                <a:ea typeface="Pretendard Light"/>
              </a:rPr>
              <a:t>, </a:t>
            </a: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주택 시세</a:t>
            </a:r>
            <a:r>
              <a:rPr lang="en-US" altLang="ko-KR" sz="2300" dirty="0">
                <a:solidFill>
                  <a:srgbClr val="455660"/>
                </a:solidFill>
                <a:ea typeface="Pretendard Light"/>
              </a:rPr>
              <a:t>, </a:t>
            </a: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주택 유형 분포 등을 기반으로 회귀분석을 통해 주거 공간 대비 전입 인구에</a:t>
            </a:r>
            <a:endParaRPr lang="en-US" altLang="ko-KR" sz="2300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2300" dirty="0">
                <a:solidFill>
                  <a:srgbClr val="455660"/>
                </a:solidFill>
                <a:ea typeface="Pretendard Light"/>
              </a:rPr>
              <a:t>유의미한 영향을 끼치는 요인을 추출</a:t>
            </a: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0000" y="4914900"/>
            <a:ext cx="5130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02E58"/>
                </a:solidFill>
                <a:ea typeface="Pretendard Bold"/>
              </a:rPr>
              <a:t>지역 비교 분석</a:t>
            </a:r>
            <a:endParaRPr lang="ko-KR" sz="40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  <p:pic>
        <p:nvPicPr>
          <p:cNvPr id="2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0" y="2324100"/>
            <a:ext cx="6299200" cy="139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994400" y="2641600"/>
            <a:ext cx="6299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FFFFFF"/>
                </a:solidFill>
                <a:ea typeface="Pretendard Bold"/>
              </a:rPr>
              <a:t>맞춤형선호 지역 추천</a:t>
            </a:r>
            <a:endParaRPr lang="ko-KR" sz="4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65900" y="635000"/>
            <a:ext cx="5156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핵심기술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4500" y="3975100"/>
            <a:ext cx="1742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0350"/>
              </a:lnSpc>
            </a:pPr>
            <a:r>
              <a:rPr lang="ko-KR" altLang="en-US" sz="4000" dirty="0">
                <a:solidFill>
                  <a:srgbClr val="102E58"/>
                </a:solidFill>
                <a:ea typeface="Pretendard Bold"/>
              </a:rPr>
              <a:t>전입 인구가 많은 지역의 특징을 추출하여 유사한 특징을 가지는 잠재적 선호 지역 추천</a:t>
            </a:r>
            <a:endParaRPr lang="en-US" altLang="ko-KR" sz="4000" dirty="0">
              <a:solidFill>
                <a:srgbClr val="102E58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C4258-B82C-6DF6-5CA5-661F7D3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2554" y="4838700"/>
            <a:ext cx="5029200" cy="4876800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B4482653-D37C-14CC-6C17-6ECA5DE3C503}"/>
              </a:ext>
            </a:extLst>
          </p:cNvPr>
          <p:cNvSpPr txBox="1"/>
          <p:nvPr/>
        </p:nvSpPr>
        <p:spPr>
          <a:xfrm>
            <a:off x="11966204" y="5372100"/>
            <a:ext cx="503555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지역 비교 분석을 통해 추출된 요인 및</a:t>
            </a: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선호 지역 후보 활용</a:t>
            </a:r>
            <a:endParaRPr lang="en-US" altLang="ko-KR" sz="2300" b="0" i="0" u="none" strike="noStrike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endParaRPr lang="en-US" altLang="ko-KR" sz="2300" dirty="0">
              <a:solidFill>
                <a:srgbClr val="455660"/>
              </a:solidFill>
              <a:ea typeface="Pretendard Light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2300" b="0" i="0" u="none" strike="noStrike" dirty="0">
                <a:solidFill>
                  <a:srgbClr val="455660"/>
                </a:solidFill>
                <a:ea typeface="Pretendard Light"/>
              </a:rPr>
              <a:t>이용자가 각 요인들의 가중치를 설정하면 그에 맞는 적합한 지역을 추천 및 시각화</a:t>
            </a:r>
            <a:endParaRPr lang="ko-KR" sz="2300" b="0" i="0" u="none" strike="noStrike" dirty="0">
              <a:solidFill>
                <a:srgbClr val="455660"/>
              </a:solidFill>
              <a:ea typeface="Pretendard Light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4EBE9DDA-1325-7EFE-9ADC-0ECAE4F19DAD}"/>
              </a:ext>
            </a:extLst>
          </p:cNvPr>
          <p:cNvSpPr txBox="1"/>
          <p:nvPr/>
        </p:nvSpPr>
        <p:spPr>
          <a:xfrm>
            <a:off x="11921754" y="4953000"/>
            <a:ext cx="5130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102E58"/>
                </a:solidFill>
                <a:ea typeface="Pretendard Bold"/>
              </a:rPr>
              <a:t>맞춤형 지역 추천</a:t>
            </a:r>
            <a:endParaRPr lang="ko-KR" sz="4000" b="0" i="0" u="none" strike="noStrike" dirty="0">
              <a:solidFill>
                <a:srgbClr val="102E58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32000"/>
            <a:ext cx="17335500" cy="777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2628900"/>
            <a:ext cx="6299200" cy="1397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3620668" y="4863722"/>
            <a:ext cx="3877101" cy="4470778"/>
            <a:chOff x="15061442" y="4863722"/>
            <a:chExt cx="3877101" cy="4470778"/>
          </a:xfrm>
        </p:grpSpPr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61442" y="4863722"/>
              <a:ext cx="3877101" cy="447077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5061442" y="5771298"/>
              <a:ext cx="3877101" cy="28969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예측한 범죄발생 위험도를 치안안전지수로 치환하여 지도로 시각화하고</a:t>
              </a:r>
              <a:r>
                <a:rPr lang="en-US" altLang="ko-KR" sz="2300" dirty="0">
                  <a:ea typeface="Pretendard Light"/>
                </a:rPr>
                <a:t>,</a:t>
              </a: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치안안전지수를 수치화한 그래프 제공</a:t>
              </a:r>
              <a:endParaRPr lang="ko-KR" sz="2300" dirty="0">
                <a:ea typeface="Pretendard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061442" y="5003422"/>
              <a:ext cx="3877101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dirty="0">
                  <a:solidFill>
                    <a:srgbClr val="102E58"/>
                  </a:solidFill>
                  <a:ea typeface="Pretendard Bold"/>
                </a:rPr>
                <a:t>치안안전지수 </a:t>
              </a:r>
              <a:r>
                <a:rPr lang="ko-KR" altLang="en-US" sz="3500" b="0" i="0" u="none" strike="noStrike" dirty="0">
                  <a:solidFill>
                    <a:srgbClr val="102E58"/>
                  </a:solidFill>
                  <a:ea typeface="Pretendard Bold"/>
                </a:rPr>
                <a:t>시각화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99023" y="4863722"/>
            <a:ext cx="3877101" cy="4470778"/>
            <a:chOff x="5315032" y="4863722"/>
            <a:chExt cx="3877101" cy="44707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5032" y="4863722"/>
              <a:ext cx="3877101" cy="4470778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5424782" y="5564118"/>
              <a:ext cx="3657600" cy="3770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다중회귀</a:t>
              </a:r>
              <a:r>
                <a:rPr lang="en-US" altLang="ko-KR" sz="2300" dirty="0">
                  <a:ea typeface="Pretendard Light"/>
                </a:rPr>
                <a:t> </a:t>
              </a:r>
              <a:r>
                <a:rPr lang="ko-KR" altLang="en-US" sz="2300" dirty="0">
                  <a:ea typeface="Pretendard Light"/>
                </a:rPr>
                <a:t>분석으로 과거 지역별 범죄발생 위험도 분석</a:t>
              </a:r>
              <a:endParaRPr lang="en-US" altLang="ko-KR" sz="2300" dirty="0">
                <a:ea typeface="Pretendard Light"/>
              </a:endParaRPr>
            </a:p>
            <a:p>
              <a:pPr algn="just">
                <a:lnSpc>
                  <a:spcPct val="120350"/>
                </a:lnSpc>
              </a:pPr>
              <a:endParaRPr lang="en-US" altLang="ko-KR" sz="2000" dirty="0">
                <a:ea typeface="Pretendard Light"/>
              </a:endParaRPr>
            </a:p>
            <a:p>
              <a:pPr algn="just">
                <a:lnSpc>
                  <a:spcPct val="120350"/>
                </a:lnSpc>
              </a:pPr>
              <a:r>
                <a:rPr lang="ko-KR" altLang="en-US" sz="2000" dirty="0">
                  <a:ea typeface="Pretendard Light"/>
                </a:rPr>
                <a:t>요인</a:t>
              </a:r>
              <a:endParaRPr lang="en-US" altLang="ko-KR" sz="2000" dirty="0">
                <a:ea typeface="Pretendard Light"/>
              </a:endParaRPr>
            </a:p>
            <a:p>
              <a:pPr algn="just">
                <a:lnSpc>
                  <a:spcPct val="120350"/>
                </a:lnSpc>
              </a:pPr>
              <a:r>
                <a:rPr lang="en-US" altLang="ko-KR" sz="2000" dirty="0">
                  <a:ea typeface="Pretendard Light"/>
                </a:rPr>
                <a:t>: CCTV, </a:t>
              </a:r>
              <a:r>
                <a:rPr lang="ko-KR" altLang="en-US" sz="2000" dirty="0">
                  <a:ea typeface="Pretendard Light"/>
                </a:rPr>
                <a:t>가로등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경찰서와의 거리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외부시설</a:t>
              </a:r>
              <a:r>
                <a:rPr lang="en-US" altLang="ko-KR" sz="2000" dirty="0">
                  <a:ea typeface="Pretendard Light"/>
                </a:rPr>
                <a:t>(</a:t>
              </a:r>
              <a:r>
                <a:rPr lang="ko-KR" altLang="en-US" sz="2000" dirty="0">
                  <a:ea typeface="Pretendard Light"/>
                </a:rPr>
                <a:t>운동시설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휴식시설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놀이터</a:t>
              </a:r>
              <a:r>
                <a:rPr lang="en-US" altLang="ko-KR" sz="2000" dirty="0">
                  <a:ea typeface="Pretendard Light"/>
                </a:rPr>
                <a:t>),</a:t>
              </a:r>
              <a:r>
                <a:rPr lang="ko-KR" altLang="en-US" sz="2000" dirty="0">
                  <a:ea typeface="Pretendard Light"/>
                </a:rPr>
                <a:t> 도로망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시간대별 역 이용자 수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유흥가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재개발 계획 단지</a:t>
              </a:r>
              <a:r>
                <a:rPr lang="en-US" altLang="ko-KR" sz="2000" dirty="0">
                  <a:ea typeface="Pretendard Light"/>
                </a:rPr>
                <a:t>, </a:t>
              </a:r>
              <a:r>
                <a:rPr lang="ko-KR" altLang="en-US" sz="2000" dirty="0">
                  <a:ea typeface="Pretendard Light"/>
                </a:rPr>
                <a:t>날씨</a:t>
              </a:r>
              <a:endParaRPr lang="en-US" altLang="ko-KR" sz="2000" dirty="0">
                <a:ea typeface="Pretendard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15032" y="5003422"/>
              <a:ext cx="3877101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>
                  <a:solidFill>
                    <a:srgbClr val="102E58"/>
                  </a:solidFill>
                  <a:ea typeface="Pretendard Bold"/>
                </a:rPr>
                <a:t>데이터 분석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8200" y="4904096"/>
            <a:ext cx="3877101" cy="4470778"/>
            <a:chOff x="853731" y="4904096"/>
            <a:chExt cx="3877101" cy="447077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731" y="4904096"/>
              <a:ext cx="3877101" cy="447077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853731" y="5734809"/>
              <a:ext cx="3877101" cy="296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청년 인구수가 많은 상위 </a:t>
              </a:r>
              <a:r>
                <a:rPr lang="en-US" altLang="ko-KR" sz="2300" dirty="0">
                  <a:ea typeface="Pretendard Light"/>
                </a:rPr>
                <a:t>6</a:t>
              </a:r>
              <a:r>
                <a:rPr lang="ko-KR" altLang="en-US" sz="2300" dirty="0">
                  <a:ea typeface="Pretendard Light"/>
                </a:rPr>
                <a:t>개 구</a:t>
              </a:r>
              <a:endParaRPr lang="en-US" altLang="ko-KR" sz="2300" dirty="0">
                <a:ea typeface="Pretendard Light"/>
              </a:endParaRPr>
            </a:p>
            <a:p>
              <a:pPr algn="ctr">
                <a:lnSpc>
                  <a:spcPct val="120350"/>
                </a:lnSpc>
              </a:pPr>
              <a:r>
                <a:rPr lang="en-US" altLang="ko-KR" sz="2300" dirty="0">
                  <a:ea typeface="Pretendard Light"/>
                </a:rPr>
                <a:t>: </a:t>
              </a:r>
              <a:r>
                <a:rPr lang="ko-KR" altLang="en-US" sz="2300" dirty="0">
                  <a:ea typeface="Pretendard Light"/>
                </a:rPr>
                <a:t>관악구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송파구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강서구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강남구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노원구</a:t>
              </a:r>
              <a:r>
                <a:rPr lang="en-US" altLang="ko-KR" sz="2300" dirty="0">
                  <a:ea typeface="Pretendard Light"/>
                </a:rPr>
                <a:t>, </a:t>
              </a:r>
              <a:r>
                <a:rPr lang="ko-KR" altLang="en-US" sz="2300" dirty="0">
                  <a:ea typeface="Pretendard Light"/>
                </a:rPr>
                <a:t>은평구</a:t>
              </a:r>
              <a:endParaRPr lang="en-US" altLang="ko-KR" sz="2300" dirty="0">
                <a:ea typeface="Pretendard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53731" y="5043796"/>
              <a:ext cx="3877101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>
                  <a:solidFill>
                    <a:srgbClr val="102E58"/>
                  </a:solidFill>
                  <a:ea typeface="Pretendard Bold"/>
                </a:rPr>
                <a:t>대상지 선정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37325" y="2946400"/>
            <a:ext cx="52133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FFFFFF"/>
                </a:solidFill>
                <a:ea typeface="Pretendard Bold"/>
              </a:rPr>
              <a:t>치안안전지수 분석 및 예측</a:t>
            </a:r>
            <a:endParaRPr lang="ko-KR" sz="4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65900" y="635000"/>
            <a:ext cx="5156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핵심기술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>
                <a:solidFill>
                  <a:srgbClr val="FFFFFF"/>
                </a:solidFill>
                <a:latin typeface="Pretendard Medium"/>
              </a:rPr>
              <a:t>07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359846" y="4863722"/>
            <a:ext cx="3877101" cy="4470778"/>
            <a:chOff x="10419674" y="4863722"/>
            <a:chExt cx="3877101" cy="447077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19674" y="4863722"/>
              <a:ext cx="3877101" cy="4470778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10419674" y="5714622"/>
              <a:ext cx="3877101" cy="30102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분석한 결과를 토대로 </a:t>
              </a:r>
              <a:endParaRPr lang="en-US" altLang="ko-KR" sz="2300" dirty="0"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회귀분석 기법을 활용해</a:t>
              </a:r>
              <a:endParaRPr lang="en-US" altLang="ko-KR" sz="2300" dirty="0"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현재 범죄발생 위험도를 예측하고</a:t>
              </a:r>
              <a:endParaRPr lang="en-US" altLang="ko-KR" sz="2300" dirty="0"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ea typeface="Pretendard Light"/>
                </a:rPr>
                <a:t>이후 범죄발생 위험도 예측</a:t>
              </a:r>
              <a:endParaRPr lang="en-US" altLang="ko-KR" sz="2300" dirty="0">
                <a:ea typeface="Pretendard Light"/>
              </a:endParaRPr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10419674" y="5003422"/>
              <a:ext cx="3877101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500" b="0" i="0" u="none" strike="noStrike" dirty="0">
                  <a:solidFill>
                    <a:srgbClr val="102E58"/>
                  </a:solidFill>
                  <a:ea typeface="Pretendard Bold"/>
                </a:rPr>
                <a:t>범죄발생 위험도</a:t>
              </a:r>
              <a:r>
                <a:rPr lang="en-US" altLang="ko-KR" sz="3500" b="0" i="0" u="none" strike="noStrike" dirty="0">
                  <a:solidFill>
                    <a:srgbClr val="102E58"/>
                  </a:solidFill>
                  <a:ea typeface="Pretendard Bold"/>
                </a:rPr>
                <a:t> </a:t>
              </a:r>
              <a:r>
                <a:rPr lang="ko-KR" altLang="en-US" sz="3500" dirty="0">
                  <a:solidFill>
                    <a:srgbClr val="102E58"/>
                  </a:solidFill>
                  <a:ea typeface="Pretendard Bold"/>
                </a:rPr>
                <a:t>예측</a:t>
              </a:r>
              <a:endParaRPr lang="ko-KR" sz="35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4" y="1790700"/>
            <a:ext cx="17335500" cy="777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65900" y="635000"/>
            <a:ext cx="5156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핵심기술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FFFFFF"/>
                </a:solidFill>
                <a:latin typeface="Pretendard Medium"/>
              </a:rPr>
              <a:t>09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887200" y="4914900"/>
            <a:ext cx="5130800" cy="2590800"/>
            <a:chOff x="11887200" y="5016500"/>
            <a:chExt cx="5130800" cy="2590800"/>
          </a:xfrm>
        </p:grpSpPr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38000" y="5016500"/>
              <a:ext cx="5029200" cy="2540000"/>
            </a:xfrm>
            <a:prstGeom prst="rect">
              <a:avLst/>
            </a:prstGeom>
          </p:spPr>
        </p:pic>
        <p:sp>
          <p:nvSpPr>
            <p:cNvPr id="11" name="TextBox 8"/>
            <p:cNvSpPr txBox="1"/>
            <p:nvPr/>
          </p:nvSpPr>
          <p:spPr>
            <a:xfrm>
              <a:off x="12325350" y="6045200"/>
              <a:ext cx="42545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집을 찾기 적절한 문구 추천</a:t>
              </a:r>
              <a:endParaRPr lang="en-US" altLang="ko-KR" sz="2300" dirty="0">
                <a:solidFill>
                  <a:srgbClr val="455660"/>
                </a:solidFill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en-US" alt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(</a:t>
              </a: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추후 나의 만족도가 가장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높을 것 같은 집을 </a:t>
              </a:r>
              <a:r>
                <a:rPr lang="ko-KR" altLang="en-US" sz="2300" dirty="0" err="1">
                  <a:solidFill>
                    <a:srgbClr val="455660"/>
                  </a:solidFill>
                  <a:ea typeface="Pretendard Light"/>
                </a:rPr>
                <a:t>생성형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 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AI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를 통해 그림으로 제공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)</a:t>
              </a:r>
              <a:endParaRPr 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11887200" y="5283200"/>
              <a:ext cx="5130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0" i="0" u="none" strike="noStrike" dirty="0">
                  <a:solidFill>
                    <a:srgbClr val="102E58"/>
                  </a:solidFill>
                  <a:ea typeface="Pretendard Bold"/>
                </a:rPr>
                <a:t>만족도</a:t>
              </a:r>
              <a:endParaRPr lang="ko-KR" sz="40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70000" y="4914900"/>
            <a:ext cx="5130800" cy="2540000"/>
            <a:chOff x="1270000" y="5016500"/>
            <a:chExt cx="5130800" cy="2540000"/>
          </a:xfrm>
        </p:grpSpPr>
        <p:pic>
          <p:nvPicPr>
            <p:cNvPr id="1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5016500"/>
              <a:ext cx="5029200" cy="2540000"/>
            </a:xfrm>
            <a:prstGeom prst="rect">
              <a:avLst/>
            </a:prstGeom>
          </p:spPr>
        </p:pic>
        <p:sp>
          <p:nvSpPr>
            <p:cNvPr id="18" name="TextBox 12"/>
            <p:cNvSpPr txBox="1"/>
            <p:nvPr/>
          </p:nvSpPr>
          <p:spPr>
            <a:xfrm>
              <a:off x="1441450" y="6045200"/>
              <a:ext cx="4787900" cy="1257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내부적요인 분석</a:t>
              </a:r>
              <a:endParaRPr lang="en-US" alt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내부적요인 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: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집 구조물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,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주택 위생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,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넓이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,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채광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,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주택 </a:t>
              </a:r>
              <a:r>
                <a:rPr lang="ko-KR" altLang="en-US" sz="2300" dirty="0" err="1">
                  <a:solidFill>
                    <a:srgbClr val="455660"/>
                  </a:solidFill>
                  <a:ea typeface="Pretendard Light"/>
                </a:rPr>
                <a:t>내외부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 소음</a:t>
              </a:r>
              <a:r>
                <a:rPr lang="en-US" altLang="ko-KR" sz="2300" dirty="0">
                  <a:solidFill>
                    <a:srgbClr val="455660"/>
                  </a:solidFill>
                  <a:ea typeface="Pretendard Light"/>
                </a:rPr>
                <a:t>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등</a:t>
              </a:r>
              <a:endParaRPr 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270000" y="5334000"/>
              <a:ext cx="5130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0" i="0" u="none" strike="noStrike" dirty="0">
                  <a:solidFill>
                    <a:srgbClr val="102E58"/>
                  </a:solidFill>
                  <a:ea typeface="Pretendard Bold"/>
                </a:rPr>
                <a:t>분석</a:t>
              </a:r>
              <a:endParaRPr lang="ko-KR" sz="40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584950" y="4914900"/>
            <a:ext cx="5118100" cy="2540000"/>
            <a:chOff x="6591300" y="5016500"/>
            <a:chExt cx="5118100" cy="2540000"/>
          </a:xfrm>
        </p:grpSpPr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5750" y="5016500"/>
              <a:ext cx="5029200" cy="2540000"/>
            </a:xfrm>
            <a:prstGeom prst="rect">
              <a:avLst/>
            </a:prstGeom>
          </p:spPr>
        </p:pic>
        <p:sp>
          <p:nvSpPr>
            <p:cNvPr id="23" name="TextBox 10"/>
            <p:cNvSpPr txBox="1"/>
            <p:nvPr/>
          </p:nvSpPr>
          <p:spPr>
            <a:xfrm>
              <a:off x="7029450" y="5930900"/>
              <a:ext cx="4241800" cy="152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채광</a:t>
              </a:r>
              <a:r>
                <a:rPr lang="en-US" altLang="ko-KR" sz="2300" b="0" i="0" u="none" strike="noStrike" dirty="0">
                  <a:solidFill>
                    <a:srgbClr val="455660"/>
                  </a:solidFill>
                  <a:ea typeface="Pretendard Light"/>
                </a:rPr>
                <a:t>, </a:t>
              </a:r>
              <a:r>
                <a:rPr lang="ko-KR" altLang="en-US" sz="2300" dirty="0">
                  <a:solidFill>
                    <a:srgbClr val="455660"/>
                  </a:solidFill>
                  <a:ea typeface="Pretendard Light"/>
                </a:rPr>
                <a:t>넓이 등</a:t>
              </a: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에 따른 관리비 예측</a:t>
              </a:r>
              <a:endParaRPr lang="en-US" alt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endParaRPr lang="en-US" alt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  <a:p>
              <a:pPr lvl="0" algn="ctr">
                <a:lnSpc>
                  <a:spcPct val="120350"/>
                </a:lnSpc>
              </a:pP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내가 </a:t>
              </a:r>
              <a:r>
                <a:rPr lang="ko-KR" altLang="en-US" sz="2300" b="0" i="0" u="none" strike="noStrike" dirty="0" err="1">
                  <a:solidFill>
                    <a:srgbClr val="455660"/>
                  </a:solidFill>
                  <a:ea typeface="Pretendard Light"/>
                </a:rPr>
                <a:t>사는동안</a:t>
              </a:r>
              <a:r>
                <a:rPr lang="ko-KR" altLang="en-US" sz="2300" b="0" i="0" u="none" strike="noStrike" dirty="0">
                  <a:solidFill>
                    <a:srgbClr val="455660"/>
                  </a:solidFill>
                  <a:ea typeface="Pretendard Light"/>
                </a:rPr>
                <a:t> 나의 만족도를 예측 </a:t>
              </a:r>
              <a:endParaRPr lang="ko-KR" sz="2300" b="0" i="0" u="none" strike="noStrike" dirty="0">
                <a:solidFill>
                  <a:srgbClr val="455660"/>
                </a:solidFill>
                <a:ea typeface="Pretendard Light"/>
              </a:endParaRPr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6591300" y="5334000"/>
              <a:ext cx="51181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0" i="0" u="none" strike="noStrike" dirty="0">
                  <a:solidFill>
                    <a:srgbClr val="102E58"/>
                  </a:solidFill>
                  <a:ea typeface="Pretendard Bold"/>
                </a:rPr>
                <a:t>예측</a:t>
              </a:r>
              <a:endParaRPr lang="ko-KR" sz="4000" b="0" i="0" u="none" strike="noStrike" dirty="0">
                <a:solidFill>
                  <a:srgbClr val="102E58"/>
                </a:solidFill>
                <a:ea typeface="Pretendard Bold"/>
              </a:endParaRPr>
            </a:p>
          </p:txBody>
        </p:sp>
      </p:grpSp>
      <p:sp>
        <p:nvSpPr>
          <p:cNvPr id="25" name="TextBox 16"/>
          <p:cNvSpPr txBox="1"/>
          <p:nvPr/>
        </p:nvSpPr>
        <p:spPr>
          <a:xfrm>
            <a:off x="444500" y="8191500"/>
            <a:ext cx="1742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FF0000"/>
                </a:solidFill>
                <a:ea typeface="Pretendard Bold"/>
              </a:rPr>
              <a:t>구체화는 </a:t>
            </a:r>
            <a:r>
              <a:rPr lang="ko-KR" altLang="en-US" sz="4000" b="0" i="0" u="none" strike="noStrike" dirty="0" err="1">
                <a:solidFill>
                  <a:srgbClr val="FF0000"/>
                </a:solidFill>
                <a:ea typeface="Pretendard Bold"/>
              </a:rPr>
              <a:t>커녕</a:t>
            </a:r>
            <a:r>
              <a:rPr lang="ko-KR" altLang="en-US" sz="4000" b="0" i="0" u="none" strike="noStrike" dirty="0">
                <a:solidFill>
                  <a:srgbClr val="FF0000"/>
                </a:solidFill>
                <a:ea typeface="Pretendard Bold"/>
              </a:rPr>
              <a:t> 무슨 서비스인지도 </a:t>
            </a:r>
            <a:r>
              <a:rPr lang="ko-KR" altLang="en-US" sz="4000" b="0" i="0" u="none" strike="noStrike" dirty="0" err="1">
                <a:solidFill>
                  <a:srgbClr val="FF0000"/>
                </a:solidFill>
                <a:ea typeface="Pretendard Bold"/>
              </a:rPr>
              <a:t>안나옴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 심각</a:t>
            </a:r>
            <a:endParaRPr lang="en-US" altLang="ko-KR" sz="40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26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2679700"/>
            <a:ext cx="6299200" cy="1397000"/>
          </a:xfrm>
          <a:prstGeom prst="rect">
            <a:avLst/>
          </a:prstGeom>
        </p:spPr>
      </p:pic>
      <p:sp>
        <p:nvSpPr>
          <p:cNvPr id="27" name="TextBox 14"/>
          <p:cNvSpPr txBox="1"/>
          <p:nvPr/>
        </p:nvSpPr>
        <p:spPr>
          <a:xfrm>
            <a:off x="6537325" y="2997200"/>
            <a:ext cx="52133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FFFFFF"/>
                </a:solidFill>
                <a:ea typeface="Pretendard Bold"/>
              </a:rPr>
              <a:t>선호 주거 형태 추천</a:t>
            </a:r>
            <a:endParaRPr lang="ko-KR" altLang="ko-KR" sz="4000" dirty="0">
              <a:solidFill>
                <a:srgbClr val="FFFFFF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14125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0"/>
            <a:ext cx="18288000" cy="228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4" y="1790700"/>
            <a:ext cx="17335500" cy="777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2679700"/>
            <a:ext cx="6299200" cy="139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537325" y="2997200"/>
            <a:ext cx="52133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FFFFFF"/>
                </a:solidFill>
                <a:ea typeface="Pretendard Bold"/>
              </a:rPr>
              <a:t>선호 주거 형태 추천</a:t>
            </a:r>
            <a:endParaRPr lang="ko-KR" sz="4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65900" y="635000"/>
            <a:ext cx="5156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000" b="0" i="0" u="none" strike="noStrike" spc="-100">
                <a:solidFill>
                  <a:srgbClr val="102E58"/>
                </a:solidFill>
                <a:ea typeface="Pretendard Bold"/>
              </a:rPr>
              <a:t>핵심기술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3300" y="9829800"/>
            <a:ext cx="62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FFFFFF"/>
                </a:solidFill>
                <a:latin typeface="Pretendard Medium"/>
              </a:rPr>
              <a:t>09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3848100" y="4695206"/>
            <a:ext cx="10604500" cy="4334494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txBody>
          <a:bodyPr lIns="0" tIns="0" rIns="0" bIns="0" rtlCol="0" anchor="ctr"/>
          <a:lstStyle/>
          <a:p>
            <a:pPr algn="ctr">
              <a:lnSpc>
                <a:spcPct val="120350"/>
              </a:lnSpc>
            </a:pP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앞장이랑 </a:t>
            </a:r>
            <a:r>
              <a:rPr lang="ko-KR" altLang="en-US" sz="4000" dirty="0" err="1">
                <a:solidFill>
                  <a:srgbClr val="FF0000"/>
                </a:solidFill>
                <a:ea typeface="Pretendard Bold"/>
              </a:rPr>
              <a:t>같은거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 그냥 생각 주저리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… </a:t>
            </a:r>
          </a:p>
          <a:p>
            <a:pPr algn="ctr">
              <a:lnSpc>
                <a:spcPct val="120350"/>
              </a:lnSpc>
            </a:pP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AI 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로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 </a:t>
            </a:r>
            <a:r>
              <a:rPr lang="ko-KR" altLang="en-US" sz="4000" dirty="0" err="1">
                <a:solidFill>
                  <a:srgbClr val="FF0000"/>
                </a:solidFill>
                <a:ea typeface="Pretendard Bold"/>
              </a:rPr>
              <a:t>하는건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 어떨까요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..?</a:t>
            </a:r>
          </a:p>
          <a:p>
            <a:pPr algn="ctr">
              <a:lnSpc>
                <a:spcPct val="120350"/>
              </a:lnSpc>
            </a:pP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: 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사용자가 알아본 집들의 사진을 보여주고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, 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특징을 기입하면 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AI</a:t>
            </a:r>
            <a:r>
              <a:rPr lang="ko-KR" altLang="en-US" sz="4000" dirty="0">
                <a:solidFill>
                  <a:srgbClr val="FF0000"/>
                </a:solidFill>
                <a:ea typeface="Pretendard Bold"/>
              </a:rPr>
              <a:t>가 사용자의 선호 취향 및 기입 내용을 분석해서 만족도 순위 정해주는 서비스로 생각해봤습니다</a:t>
            </a:r>
            <a:r>
              <a:rPr lang="en-US" altLang="ko-KR" sz="4000" dirty="0">
                <a:solidFill>
                  <a:srgbClr val="FF0000"/>
                </a:solidFill>
                <a:ea typeface="Pretendard Bold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5259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 rtlCol="0" anchor="ctr"/>
      <a:lstStyle>
        <a:defPPr algn="ctr">
          <a:lnSpc>
            <a:spcPct val="120350"/>
          </a:lnSpc>
          <a:defRPr sz="4000" dirty="0" smtClean="0">
            <a:solidFill>
              <a:srgbClr val="102E58"/>
            </a:solidFill>
            <a:ea typeface="Pretendard 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678</Words>
  <Application>Microsoft Office PowerPoint</Application>
  <PresentationFormat>사용자 지정</PresentationFormat>
  <Paragraphs>139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Light</vt:lpstr>
      <vt:lpstr>Pretendard Regular</vt:lpstr>
      <vt:lpstr>Pretendard Bold</vt:lpstr>
      <vt:lpstr>Calibri</vt:lpstr>
      <vt:lpstr>Arial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수학과/강태욱</cp:lastModifiedBy>
  <cp:revision>59</cp:revision>
  <dcterms:created xsi:type="dcterms:W3CDTF">2006-08-16T00:00:00Z</dcterms:created>
  <dcterms:modified xsi:type="dcterms:W3CDTF">2024-07-15T13:52:42Z</dcterms:modified>
</cp:coreProperties>
</file>